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DE2"/>
    <a:srgbClr val="205C91"/>
    <a:srgbClr val="4BB9CA"/>
    <a:srgbClr val="19274E"/>
    <a:srgbClr val="1B6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7"/>
    <p:restoredTop sz="94800"/>
  </p:normalViewPr>
  <p:slideViewPr>
    <p:cSldViewPr snapToGrid="0" snapToObjects="1">
      <p:cViewPr>
        <p:scale>
          <a:sx n="100" d="100"/>
          <a:sy n="100" d="100"/>
        </p:scale>
        <p:origin x="7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A940-9CBA-1A47-BB2B-D57B93FA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9633A-D959-0349-9369-B243AA226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2F509-225F-4C41-BBB0-801C4472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46843-6000-7E48-B41E-DF3B0071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3550-6F5F-5E41-9A14-9E4D81FC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1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B295-A74D-1348-B883-A16AB799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BFB15-7C71-2F46-BC9E-2AFF247B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97DF9-3CF4-9C40-90F2-5F8995A9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7644-BA8B-394D-A354-9928B5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CB2E-013D-E245-AF2A-505CF79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5FFD9-4805-E94E-9A47-03A492351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C1150-06E9-C64D-ABE9-2147388FD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BCC1-63B7-DF49-848E-D8EAE84F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D14D-B15B-394F-90D2-9DECEA69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AF33-E07C-ED40-A951-322ACECC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8CFD-215C-C34B-BEAE-4DB858AE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8806-7B06-6148-87A7-3260D690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0B7B5-6628-6840-99E1-ED6E7A7B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86CA9-99A4-0C48-887C-3B2DC13B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3CC22-9C3C-7348-9232-C267D821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2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8EAE-914C-1F41-AC50-5F58519C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75337-D770-5D45-87DF-991F91EBB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46CC5-E198-DE41-A8FD-3EF2BA83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AECEF-530E-294C-82FB-991724F2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71077-943B-BE42-BE1A-C3A802E9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3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2A61-07FD-B443-8C38-97B4267E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4165-DE19-8245-8BD4-EA25F0E17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E94EC-32BF-F640-B249-7BDB5950C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8990-2C9A-3B48-9EC1-62DDBFF9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31057-6F87-F44F-AFC3-E0FCB6E1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F0099-3CC3-234F-8AFE-8F255920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2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B807-2CDC-5A47-A904-57F656B9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5514-3A6A-1D4E-BF1D-82FF56708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35371-DD73-364D-BD30-CB9D91B99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490BC-C20F-6C48-B5AE-AA9B7EB31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3E02F-48AF-274E-A2BF-50E4D4FA9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6C750-6288-B541-A397-141F74A8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BAA39-4A0F-F844-80DC-20E6D12E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CDAB7-AB8D-F54C-ABE2-EF830F71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0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795E-150C-E647-A627-F2CEC09E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159A4-2993-2E4B-BBE8-2CE05C5C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B4421-D243-4B40-82CB-1FE99BF1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0446-3697-DB4B-88F2-5D27E72F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84C8A-A734-2C48-8C7D-4BBD0E7E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4B3BA-C5D0-AE49-80D7-EABE7FFD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D1342-3811-6241-8EBD-C44D5272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0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C506-D842-704D-A984-77F61762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59EF-5B29-4543-8EC0-DEB5B4C9A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1C326-445E-0A4A-B4C8-24902CA22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87E54-A9E2-F345-AE05-3812B3CB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013D1-2B10-FC43-BFFB-56E6DD65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FFBF7-FDA6-3745-9897-A0938145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F6A8-87E4-7440-89EB-2CADC1A8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74A11-0041-DA4A-82DE-633D8C445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EE27E-D7CD-A347-B2CB-9B0302AA3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7B88F-502D-0748-B26E-ED0F612B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A6131-DA18-3648-AFB1-CDD9CA22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5A7F2-4CB8-0942-A1AC-9F12A62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8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9353E-5D54-754B-AB43-8FFD08EE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CD9A0-1E05-0947-94DB-F7C8EA260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30650-763A-0446-B042-2F61D7959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46501-2205-D04E-918A-DB36E0DE321F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10041-1DAC-B947-976E-314E79541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5077-4C22-A44B-9C47-E6E5F5B3E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F7515-41EB-EA4B-97AB-1887CB51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group of jellyfish&#10;&#10;Description automatically generated with medium confidence">
            <a:extLst>
              <a:ext uri="{FF2B5EF4-FFF2-40B4-BE49-F238E27FC236}">
                <a16:creationId xmlns:a16="http://schemas.microsoft.com/office/drawing/2014/main" id="{5138B2D8-F1A3-8042-AD3A-D75A35473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65" r="8524" b="-1"/>
          <a:stretch/>
        </p:blipFill>
        <p:spPr>
          <a:xfrm>
            <a:off x="6803647" y="1121294"/>
            <a:ext cx="4730214" cy="461541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DDA785-D503-474D-AB2E-D4D648CFA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1014574"/>
            <a:ext cx="5633531" cy="2226769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Breast Cancer Prediction Model Development Report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DA4AB-335A-D447-B893-7711BE24F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5631417" cy="2487212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Springboard Data Science Track Capstone Two</a:t>
            </a:r>
          </a:p>
          <a:p>
            <a:pPr algn="l"/>
            <a:r>
              <a:rPr lang="en-US">
                <a:solidFill>
                  <a:schemeClr val="tx2"/>
                </a:solidFill>
              </a:rPr>
              <a:t>Presented by Fiona Pang</a:t>
            </a:r>
          </a:p>
        </p:txBody>
      </p:sp>
    </p:spTree>
    <p:extLst>
      <p:ext uri="{BB962C8B-B14F-4D97-AF65-F5344CB8AC3E}">
        <p14:creationId xmlns:p14="http://schemas.microsoft.com/office/powerpoint/2010/main" val="315671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3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85F47D-E399-BF48-996D-F05C6126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      </a:t>
            </a:r>
            <a:r>
              <a:rPr lang="en-US" sz="48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350F-2729-FD4E-A5A9-9C01E85E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4000" dirty="0">
                <a:solidFill>
                  <a:schemeClr val="bg1"/>
                </a:solidFill>
              </a:rPr>
              <a:t>Introduction</a:t>
            </a:r>
          </a:p>
          <a:p>
            <a:pPr marL="285750" indent="-285750"/>
            <a:r>
              <a:rPr lang="en-US" sz="4000" dirty="0">
                <a:solidFill>
                  <a:schemeClr val="bg1"/>
                </a:solidFill>
              </a:rPr>
              <a:t>Data Exploration</a:t>
            </a:r>
          </a:p>
          <a:p>
            <a:pPr marL="285750" indent="-285750"/>
            <a:r>
              <a:rPr lang="en-US" sz="4000" dirty="0">
                <a:solidFill>
                  <a:schemeClr val="bg1"/>
                </a:solidFill>
              </a:rPr>
              <a:t>Modeling</a:t>
            </a:r>
          </a:p>
          <a:p>
            <a:pPr marL="285750" indent="-285750"/>
            <a:r>
              <a:rPr lang="en-US" sz="4000" dirty="0">
                <a:solidFill>
                  <a:schemeClr val="bg1"/>
                </a:solidFill>
              </a:rPr>
              <a:t>Summary and Conclusion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DF8D9-9CE1-0B41-A576-DFE97343C9F9}"/>
              </a:ext>
            </a:extLst>
          </p:cNvPr>
          <p:cNvSpPr/>
          <p:nvPr/>
        </p:nvSpPr>
        <p:spPr>
          <a:xfrm>
            <a:off x="1330527" y="2640708"/>
            <a:ext cx="3064476" cy="165580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9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783D7A-9F27-754A-BB67-FFD7C4C6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9B1C-00CA-E744-ACDA-DC2612EA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Cell nuclei characteristics from Fine Needle Aspirate images (FNA) is used to diagnose cancer. </a:t>
            </a:r>
          </a:p>
          <a:p>
            <a:r>
              <a:rPr lang="en-US" dirty="0"/>
              <a:t>A numerical dataset of breast cancer cell provided by the University of Wisconsin, Clinical Sciences Center, </a:t>
            </a:r>
          </a:p>
          <a:p>
            <a:r>
              <a:rPr lang="en-US" dirty="0"/>
              <a:t>Aiming to develop a machine learning model to classify and predict if the tumor is benign or malignant and the possibility of breast cancer</a:t>
            </a:r>
            <a:br>
              <a:rPr lang="en-US" sz="1800" dirty="0"/>
            </a:b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E056F3-F920-D948-BA95-0A575845E5E4}"/>
              </a:ext>
            </a:extLst>
          </p:cNvPr>
          <p:cNvSpPr/>
          <p:nvPr/>
        </p:nvSpPr>
        <p:spPr>
          <a:xfrm>
            <a:off x="784858" y="2670003"/>
            <a:ext cx="3262486" cy="155722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6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EBF13D5-64BB-423E-9E4C-F3911447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C7BED-6AA7-4C43-BEE8-A3CB5F8C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1C89947A-0D9D-4559-A1F6-5F6CD1970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E0255540-1F77-4262-B834-1ED14250F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9DEE5-2EE5-445A-B461-7D2879B0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CA5807F-F210-4970-A34F-3573405B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9A8BB80-30A6-41EC-BE13-1B088DC3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054EC3-D633-504B-A4F8-979248E6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51" y="731757"/>
            <a:ext cx="7115762" cy="87048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AD8529D-3E01-524C-A531-A32E78FF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45" y="2201412"/>
            <a:ext cx="6433771" cy="279797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FB9AE4-D5F0-854C-B452-2481F6247866}"/>
              </a:ext>
            </a:extLst>
          </p:cNvPr>
          <p:cNvCxnSpPr>
            <a:cxnSpLocks/>
          </p:cNvCxnSpPr>
          <p:nvPr/>
        </p:nvCxnSpPr>
        <p:spPr>
          <a:xfrm>
            <a:off x="651279" y="1778750"/>
            <a:ext cx="1088944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2269E6-96EF-204B-BB27-5A0C9C4EBB5D}"/>
              </a:ext>
            </a:extLst>
          </p:cNvPr>
          <p:cNvSpPr txBox="1"/>
          <p:nvPr/>
        </p:nvSpPr>
        <p:spPr>
          <a:xfrm>
            <a:off x="8162005" y="2305615"/>
            <a:ext cx="29830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Total 569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212 Malignant (62.7%)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357 Benign (37.3%)</a:t>
            </a:r>
          </a:p>
        </p:txBody>
      </p:sp>
    </p:spTree>
    <p:extLst>
      <p:ext uri="{BB962C8B-B14F-4D97-AF65-F5344CB8AC3E}">
        <p14:creationId xmlns:p14="http://schemas.microsoft.com/office/powerpoint/2010/main" val="207453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EBF13D5-64BB-423E-9E4C-F3911447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C7BED-6AA7-4C43-BEE8-A3CB5F8C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1C89947A-0D9D-4559-A1F6-5F6CD1970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E0255540-1F77-4262-B834-1ED14250F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9DEE5-2EE5-445A-B461-7D2879B0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CA5807F-F210-4970-A34F-3573405B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9A8BB80-30A6-41EC-BE13-1B088DC3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054EC3-D633-504B-A4F8-979248E6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51" y="731757"/>
            <a:ext cx="7115762" cy="87048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Exploration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FB9AE4-D5F0-854C-B452-2481F6247866}"/>
              </a:ext>
            </a:extLst>
          </p:cNvPr>
          <p:cNvCxnSpPr>
            <a:cxnSpLocks/>
          </p:cNvCxnSpPr>
          <p:nvPr/>
        </p:nvCxnSpPr>
        <p:spPr>
          <a:xfrm>
            <a:off x="651279" y="1778750"/>
            <a:ext cx="1088944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2ABB3E-D847-5147-860A-B96A763F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20" y="582050"/>
            <a:ext cx="5380224" cy="5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515311-C951-F748-932E-2DA81ED28EF6}"/>
              </a:ext>
            </a:extLst>
          </p:cNvPr>
          <p:cNvSpPr txBox="1"/>
          <p:nvPr/>
        </p:nvSpPr>
        <p:spPr>
          <a:xfrm>
            <a:off x="954951" y="2263515"/>
            <a:ext cx="4606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Some features are strongly correlated to </a:t>
            </a:r>
            <a:r>
              <a:rPr lang="en-US" sz="2800" dirty="0" err="1">
                <a:solidFill>
                  <a:schemeClr val="bg1"/>
                </a:solidFill>
              </a:rPr>
              <a:t>digagnosis</a:t>
            </a:r>
            <a:r>
              <a:rPr lang="en-US" sz="2800" dirty="0">
                <a:solidFill>
                  <a:schemeClr val="bg1"/>
                </a:solidFill>
              </a:rPr>
              <a:t> result, </a:t>
            </a:r>
          </a:p>
          <a:p>
            <a:r>
              <a:rPr lang="en-US" sz="2800" dirty="0">
                <a:solidFill>
                  <a:schemeClr val="bg1"/>
                </a:solidFill>
              </a:rPr>
              <a:t>such as "</a:t>
            </a:r>
            <a:r>
              <a:rPr lang="en-US" sz="2800" dirty="0" err="1">
                <a:solidFill>
                  <a:schemeClr val="bg1"/>
                </a:solidFill>
              </a:rPr>
              <a:t>texture_mean</a:t>
            </a:r>
            <a:r>
              <a:rPr lang="en-US" sz="2800" dirty="0">
                <a:solidFill>
                  <a:schemeClr val="bg1"/>
                </a:solidFill>
              </a:rPr>
              <a:t>", "</a:t>
            </a:r>
            <a:r>
              <a:rPr lang="en-US" sz="2800" dirty="0" err="1">
                <a:solidFill>
                  <a:schemeClr val="bg1"/>
                </a:solidFill>
              </a:rPr>
              <a:t>fractal_dimension_mean</a:t>
            </a:r>
            <a:r>
              <a:rPr lang="en-US" sz="2800" dirty="0">
                <a:solidFill>
                  <a:schemeClr val="bg1"/>
                </a:solidFill>
              </a:rPr>
              <a:t>", "</a:t>
            </a:r>
            <a:r>
              <a:rPr lang="en-US" sz="2800" dirty="0" err="1">
                <a:solidFill>
                  <a:schemeClr val="bg1"/>
                </a:solidFill>
              </a:rPr>
              <a:t>texture_se</a:t>
            </a:r>
            <a:r>
              <a:rPr lang="en-US" sz="2800" dirty="0">
                <a:solidFill>
                  <a:schemeClr val="bg1"/>
                </a:solidFill>
              </a:rPr>
              <a:t>", "</a:t>
            </a:r>
            <a:r>
              <a:rPr lang="en-US" sz="2800" dirty="0" err="1">
                <a:solidFill>
                  <a:schemeClr val="bg1"/>
                </a:solidFill>
              </a:rPr>
              <a:t>smoothness_se</a:t>
            </a:r>
            <a:r>
              <a:rPr lang="en-US" sz="2800" dirty="0">
                <a:solidFill>
                  <a:schemeClr val="bg1"/>
                </a:solidFill>
              </a:rPr>
              <a:t>", "</a:t>
            </a:r>
            <a:r>
              <a:rPr lang="en-US" sz="2800" dirty="0" err="1">
                <a:solidFill>
                  <a:schemeClr val="bg1"/>
                </a:solidFill>
              </a:rPr>
              <a:t>symmetry_se</a:t>
            </a:r>
            <a:r>
              <a:rPr lang="en-US" sz="2800" dirty="0">
                <a:solidFill>
                  <a:schemeClr val="bg1"/>
                </a:solidFill>
              </a:rPr>
              <a:t>"...etc.</a:t>
            </a:r>
            <a:endParaRPr lang="en-US" sz="2400" dirty="0">
              <a:solidFill>
                <a:schemeClr val="bg1"/>
              </a:solidFill>
            </a:endParaRPr>
          </a:p>
          <a:p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  <a:ea typeface="Source Han Serif CN Light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41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EBF13D5-64BB-423E-9E4C-F3911447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C7BED-6AA7-4C43-BEE8-A3CB5F8C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1C89947A-0D9D-4559-A1F6-5F6CD1970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E0255540-1F77-4262-B834-1ED14250F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9DEE5-2EE5-445A-B461-7D2879B0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CA5807F-F210-4970-A34F-3573405B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9A8BB80-30A6-41EC-BE13-1B088DC3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054EC3-D633-504B-A4F8-979248E6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51" y="731757"/>
            <a:ext cx="7115762" cy="87048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Exploration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FB9AE4-D5F0-854C-B452-2481F6247866}"/>
              </a:ext>
            </a:extLst>
          </p:cNvPr>
          <p:cNvCxnSpPr>
            <a:cxnSpLocks/>
          </p:cNvCxnSpPr>
          <p:nvPr/>
        </p:nvCxnSpPr>
        <p:spPr>
          <a:xfrm>
            <a:off x="651279" y="1778750"/>
            <a:ext cx="1088944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95DDDC0-2325-4F40-8930-25B41B64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7" y="2031054"/>
            <a:ext cx="7481247" cy="4095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9C9B5-E128-CF42-AF22-FA1D2E254092}"/>
              </a:ext>
            </a:extLst>
          </p:cNvPr>
          <p:cNvSpPr txBox="1"/>
          <p:nvPr/>
        </p:nvSpPr>
        <p:spPr>
          <a:xfrm>
            <a:off x="8880167" y="2189287"/>
            <a:ext cx="1864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 Feature importance and feature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08E04-5BBC-294C-B80B-BE33F6481201}"/>
              </a:ext>
            </a:extLst>
          </p:cNvPr>
          <p:cNvSpPr/>
          <p:nvPr/>
        </p:nvSpPr>
        <p:spPr>
          <a:xfrm>
            <a:off x="954951" y="2189286"/>
            <a:ext cx="6919049" cy="9079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3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85F47D-E399-BF48-996D-F05C6126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5" y="-186903"/>
            <a:ext cx="3834341" cy="2854983"/>
          </a:xfrm>
        </p:spPr>
        <p:txBody>
          <a:bodyPr anchor="ctr"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      </a:t>
            </a:r>
            <a:r>
              <a:rPr lang="en-US" altLang="zh-CN" sz="4800" dirty="0">
                <a:solidFill>
                  <a:schemeClr val="bg1"/>
                </a:solidFill>
              </a:rPr>
              <a:t>Modeling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DF8D9-9CE1-0B41-A576-DFE97343C9F9}"/>
              </a:ext>
            </a:extLst>
          </p:cNvPr>
          <p:cNvSpPr/>
          <p:nvPr/>
        </p:nvSpPr>
        <p:spPr>
          <a:xfrm>
            <a:off x="1079790" y="598259"/>
            <a:ext cx="2831810" cy="118049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6C59609-9F29-7144-BCD1-CC8E0A1E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33" y="2285629"/>
            <a:ext cx="9143786" cy="33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783D7A-9F27-754A-BB67-FFD7C4C6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Summary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&amp;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E056F3-F920-D948-BA95-0A575845E5E4}"/>
              </a:ext>
            </a:extLst>
          </p:cNvPr>
          <p:cNvSpPr/>
          <p:nvPr/>
        </p:nvSpPr>
        <p:spPr>
          <a:xfrm>
            <a:off x="784858" y="2670003"/>
            <a:ext cx="3262486" cy="155722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B9A51-C672-3041-8960-F728E942B594}"/>
              </a:ext>
            </a:extLst>
          </p:cNvPr>
          <p:cNvSpPr txBox="1"/>
          <p:nvPr/>
        </p:nvSpPr>
        <p:spPr>
          <a:xfrm>
            <a:off x="6193912" y="918366"/>
            <a:ext cx="56817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purpose of the project aims to develop a machine learning model to classify the breast tumor as benign or malignant based on numeric features from FNA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Five different machine models were tuned and tested on the processed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model logistic regression, which has an accuracy of 94%, is the best fit model to predict and classify tumors as malignant or benign.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model is limited by the amount of data present in the dataset, which only consist of 569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A larger collection of data may be needed to validate the model further. </a:t>
            </a:r>
          </a:p>
          <a:p>
            <a:br>
              <a:rPr lang="en-US" sz="2100" dirty="0"/>
            </a:b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06795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10508</TotalTime>
  <Words>264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Breast Cancer Prediction Model Development Report </vt:lpstr>
      <vt:lpstr>      Agenda</vt:lpstr>
      <vt:lpstr>Introduction</vt:lpstr>
      <vt:lpstr>Data Exploration</vt:lpstr>
      <vt:lpstr>Data Exploration</vt:lpstr>
      <vt:lpstr>Data Exploration</vt:lpstr>
      <vt:lpstr>      Modeling</vt:lpstr>
      <vt:lpstr>Summary 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 Model Development Report </dc:title>
  <dc:creator>Yun Pang</dc:creator>
  <cp:lastModifiedBy>Yun Pang</cp:lastModifiedBy>
  <cp:revision>3</cp:revision>
  <dcterms:created xsi:type="dcterms:W3CDTF">2022-07-25T19:59:20Z</dcterms:created>
  <dcterms:modified xsi:type="dcterms:W3CDTF">2022-08-08T22:20:57Z</dcterms:modified>
</cp:coreProperties>
</file>